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6"/>
  </p:notesMasterIdLst>
  <p:sldIdLst>
    <p:sldId id="278" r:id="rId5"/>
    <p:sldId id="279" r:id="rId6"/>
    <p:sldId id="280" r:id="rId7"/>
    <p:sldId id="281" r:id="rId8"/>
    <p:sldId id="282" r:id="rId9"/>
    <p:sldId id="283" r:id="rId10"/>
    <p:sldId id="284" r:id="rId11"/>
    <p:sldId id="285" r:id="rId12"/>
    <p:sldId id="286" r:id="rId13"/>
    <p:sldId id="287" r:id="rId14"/>
    <p:sldId id="28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tmp>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9/17/2023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9/17/2023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9/17/2023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9/17/2023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9/17/2023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9/17/2023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9/17/2023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9/17/2023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9/17/2023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9/17/2023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9/17/2023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9/17/2023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9/17/2023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9/17/2023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9/17/2023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9/17/2023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9/17/2023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1"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06000" algn="r" defTabSz="457200" rtl="1"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r" defTabSz="457200" rtl="1"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r" defTabSz="457200" rtl="1"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r" defTabSz="457200" rtl="1"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r" defTabSz="457200" rtl="1"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6.jpeg"/><Relationship Id="rId1" Type="http://schemas.openxmlformats.org/officeDocument/2006/relationships/slideLayout" Target="../slideLayouts/slideLayout7.xml"/><Relationship Id="rId5" Type="http://schemas.openxmlformats.org/officeDocument/2006/relationships/image" Target="../media/image11.tmp"/><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hyperlink" Target="https://blog.faradars.org/what-is-an-api/" TargetMode="External"/><Relationship Id="rId3" Type="http://schemas.openxmlformats.org/officeDocument/2006/relationships/hyperlink" Target="https://blog.faradars.org/%D8%B3%DB%8C%D8%B3%D8%AA%D9%85%E2%80%8C%D9%87%D8%A7%DB%8C-%D8%A8%D8%A7%DB%8C%D9%86%D8%B1%DB%8C-%D8%A8%D9%87-%D8%B2%D8%A8%D8%A7%D9%86-%D8%B3%D8%A7%D8%AF%D9%87-%D8%A8%D8%AE%D8%B4-%D8%A7%D9%88/" TargetMode="External"/><Relationship Id="rId7" Type="http://schemas.openxmlformats.org/officeDocument/2006/relationships/hyperlink" Target="https://blog.faradars.org/%D8%A8%D9%87%D8%AA%D8%B1%DB%8C%D9%86-%DA%A9%D8%A7%D8%B1%D8%A8%D8%B1%D8%AF%D9%87%D8%A7%DB%8C-html5/" TargetMode="External"/><Relationship Id="rId2" Type="http://schemas.openxmlformats.org/officeDocument/2006/relationships/hyperlink" Target="https://blog.faradars.org/hash-function/" TargetMode="External"/><Relationship Id="rId1" Type="http://schemas.openxmlformats.org/officeDocument/2006/relationships/slideLayout" Target="../slideLayouts/slideLayout7.xml"/><Relationship Id="rId6" Type="http://schemas.openxmlformats.org/officeDocument/2006/relationships/hyperlink" Target="https://blog.faradars.org/using-events-in-node-js-the-right-way/" TargetMode="External"/><Relationship Id="rId11" Type="http://schemas.openxmlformats.org/officeDocument/2006/relationships/hyperlink" Target="https://blog.faradars.org/%D9%86%D8%B5%D8%A8-%D8%A7%DA%A9%D8%B3%D9%BE%D9%84%D9%88%D8%B1%D8%B1-8-%D8%AF%D8%B1-%D9%88%DB%8C%D9%86%D8%AF%D9%88%D8%B2-10/" TargetMode="External"/><Relationship Id="rId5" Type="http://schemas.openxmlformats.org/officeDocument/2006/relationships/hyperlink" Target="https://blog.faradars.org/how-to-start-web-programming/" TargetMode="External"/><Relationship Id="rId10" Type="http://schemas.openxmlformats.org/officeDocument/2006/relationships/hyperlink" Target="https://blog.faradars.org/tag/%DA%A9%D8%B1%D9%88%D9%85/" TargetMode="External"/><Relationship Id="rId4" Type="http://schemas.openxmlformats.org/officeDocument/2006/relationships/hyperlink" Target="https://blog.faradars.org/how-to-use-sessions-and-session-variables-in-php/" TargetMode="External"/><Relationship Id="rId9" Type="http://schemas.openxmlformats.org/officeDocument/2006/relationships/hyperlink" Target="https://blog.faradars.org/tag/%D9%81%D8%A7%DB%8C%D8%B1%D9%81%D8%A7%DA%A9%D8%B3/"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1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l"/>
            <a:r>
              <a:rPr lang="en-US" sz="4000" dirty="0"/>
              <a:t>WEBSOCKET</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r"/>
            <a:r>
              <a:rPr lang="fa-IR" dirty="0"/>
              <a:t>پروتکل ارتباطی</a:t>
            </a:r>
            <a:endParaRPr lang="en-US" sz="2300" dirty="0"/>
          </a:p>
        </p:txBody>
      </p:sp>
    </p:spTree>
    <p:extLst>
      <p:ext uri="{BB962C8B-B14F-4D97-AF65-F5344CB8AC3E}">
        <p14:creationId xmlns:p14="http://schemas.microsoft.com/office/powerpoint/2010/main" val="4167884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2847270-6CC8-5D7D-8E0B-17BDF487A847}"/>
              </a:ext>
            </a:extLst>
          </p:cNvPr>
          <p:cNvPicPr>
            <a:picLocks noChangeAspect="1"/>
          </p:cNvPicPr>
          <p:nvPr/>
        </p:nvPicPr>
        <p:blipFill rotWithShape="1">
          <a:blip r:embed="rId2"/>
          <a:srcRect l="18247" t="10447" r="29717" b="40893"/>
          <a:stretch/>
        </p:blipFill>
        <p:spPr>
          <a:xfrm>
            <a:off x="320512" y="1760455"/>
            <a:ext cx="6344239" cy="3337090"/>
          </a:xfrm>
          <a:prstGeom prst="rect">
            <a:avLst/>
          </a:prstGeom>
        </p:spPr>
      </p:pic>
      <p:sp>
        <p:nvSpPr>
          <p:cNvPr id="4" name="Rectangle 3">
            <a:extLst>
              <a:ext uri="{FF2B5EF4-FFF2-40B4-BE49-F238E27FC236}">
                <a16:creationId xmlns:a16="http://schemas.microsoft.com/office/drawing/2014/main" id="{C2DBA70D-36A0-EE07-E97E-5D1C80AA1950}"/>
              </a:ext>
            </a:extLst>
          </p:cNvPr>
          <p:cNvSpPr/>
          <p:nvPr/>
        </p:nvSpPr>
        <p:spPr>
          <a:xfrm>
            <a:off x="8147901" y="872278"/>
            <a:ext cx="4044099" cy="1574277"/>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1" anchor="ctr"/>
          <a:lstStyle/>
          <a:p>
            <a:pPr algn="ctr"/>
            <a:r>
              <a:rPr lang="en-US" sz="4400" dirty="0">
                <a:solidFill>
                  <a:schemeClr val="tx1"/>
                </a:solidFill>
              </a:rPr>
              <a:t>Python </a:t>
            </a:r>
            <a:r>
              <a:rPr lang="en-US" sz="4400" dirty="0" err="1">
                <a:solidFill>
                  <a:schemeClr val="tx1"/>
                </a:solidFill>
              </a:rPr>
              <a:t>Websocket</a:t>
            </a:r>
            <a:r>
              <a:rPr lang="en-US" sz="4400" dirty="0">
                <a:solidFill>
                  <a:schemeClr val="tx1"/>
                </a:solidFill>
              </a:rPr>
              <a:t> client</a:t>
            </a:r>
            <a:endParaRPr lang="fa-IR" sz="4400" dirty="0">
              <a:solidFill>
                <a:schemeClr val="tx1"/>
              </a:solidFill>
            </a:endParaRPr>
          </a:p>
        </p:txBody>
      </p:sp>
    </p:spTree>
    <p:extLst>
      <p:ext uri="{BB962C8B-B14F-4D97-AF65-F5344CB8AC3E}">
        <p14:creationId xmlns:p14="http://schemas.microsoft.com/office/powerpoint/2010/main" val="18166652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671BD8-ADE6-067C-B10B-EF3F212B6171}"/>
              </a:ext>
            </a:extLst>
          </p:cNvPr>
          <p:cNvPicPr>
            <a:picLocks noChangeAspect="1"/>
          </p:cNvPicPr>
          <p:nvPr/>
        </p:nvPicPr>
        <p:blipFill rotWithShape="1">
          <a:blip r:embed="rId2"/>
          <a:srcRect l="20799" t="10309" r="48041" b="39519"/>
          <a:stretch/>
        </p:blipFill>
        <p:spPr>
          <a:xfrm>
            <a:off x="113121" y="113121"/>
            <a:ext cx="3799002" cy="3304095"/>
          </a:xfrm>
          <a:prstGeom prst="rect">
            <a:avLst/>
          </a:prstGeom>
        </p:spPr>
      </p:pic>
      <p:pic>
        <p:nvPicPr>
          <p:cNvPr id="5" name="Picture 4">
            <a:extLst>
              <a:ext uri="{FF2B5EF4-FFF2-40B4-BE49-F238E27FC236}">
                <a16:creationId xmlns:a16="http://schemas.microsoft.com/office/drawing/2014/main" id="{BDF7594E-2207-E23E-D51B-FCDE66E22B4F}"/>
              </a:ext>
            </a:extLst>
          </p:cNvPr>
          <p:cNvPicPr>
            <a:picLocks noChangeAspect="1"/>
          </p:cNvPicPr>
          <p:nvPr/>
        </p:nvPicPr>
        <p:blipFill rotWithShape="1">
          <a:blip r:embed="rId3"/>
          <a:srcRect l="20644" t="12784" r="48196" b="36082"/>
          <a:stretch/>
        </p:blipFill>
        <p:spPr>
          <a:xfrm>
            <a:off x="113120" y="3506770"/>
            <a:ext cx="3799003" cy="3304095"/>
          </a:xfrm>
          <a:prstGeom prst="rect">
            <a:avLst/>
          </a:prstGeom>
        </p:spPr>
      </p:pic>
      <p:sp>
        <p:nvSpPr>
          <p:cNvPr id="6" name="Rectangle 5">
            <a:extLst>
              <a:ext uri="{FF2B5EF4-FFF2-40B4-BE49-F238E27FC236}">
                <a16:creationId xmlns:a16="http://schemas.microsoft.com/office/drawing/2014/main" id="{44CD1506-EC45-89B8-DB6D-0E672EB4F232}"/>
              </a:ext>
            </a:extLst>
          </p:cNvPr>
          <p:cNvSpPr/>
          <p:nvPr/>
        </p:nvSpPr>
        <p:spPr>
          <a:xfrm>
            <a:off x="8147901" y="872278"/>
            <a:ext cx="4044099" cy="1574277"/>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1" anchor="ctr"/>
          <a:lstStyle/>
          <a:p>
            <a:pPr algn="ctr"/>
            <a:r>
              <a:rPr lang="en-US" sz="4400" dirty="0">
                <a:solidFill>
                  <a:schemeClr val="tx1"/>
                </a:solidFill>
              </a:rPr>
              <a:t>ESP32 </a:t>
            </a:r>
            <a:r>
              <a:rPr lang="en-US" sz="4400" dirty="0" err="1">
                <a:solidFill>
                  <a:schemeClr val="tx1"/>
                </a:solidFill>
              </a:rPr>
              <a:t>Websocket</a:t>
            </a:r>
            <a:r>
              <a:rPr lang="en-US" sz="4400" dirty="0">
                <a:solidFill>
                  <a:schemeClr val="tx1"/>
                </a:solidFill>
              </a:rPr>
              <a:t> client</a:t>
            </a:r>
            <a:endParaRPr lang="fa-IR" sz="4400" dirty="0">
              <a:solidFill>
                <a:schemeClr val="tx1"/>
              </a:solidFill>
            </a:endParaRPr>
          </a:p>
        </p:txBody>
      </p:sp>
    </p:spTree>
    <p:extLst>
      <p:ext uri="{BB962C8B-B14F-4D97-AF65-F5344CB8AC3E}">
        <p14:creationId xmlns:p14="http://schemas.microsoft.com/office/powerpoint/2010/main" val="1269868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8622" y="10"/>
            <a:ext cx="6096000"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900493" y="609600"/>
            <a:ext cx="4538124" cy="970450"/>
          </a:xfrm>
        </p:spPr>
        <p:txBody>
          <a:bodyPr anchor="b">
            <a:normAutofit/>
          </a:bodyPr>
          <a:lstStyle/>
          <a:p>
            <a:pPr algn="l"/>
            <a:r>
              <a:rPr lang="en-US" sz="4000" dirty="0" err="1"/>
              <a:t>Websocket</a:t>
            </a:r>
            <a:r>
              <a:rPr lang="en-US" sz="4000" dirty="0"/>
              <a:t>	</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900493" y="1732449"/>
            <a:ext cx="4403596" cy="4058751"/>
          </a:xfrm>
        </p:spPr>
        <p:txBody>
          <a:bodyPr anchor="t">
            <a:normAutofit fontScale="70000" lnSpcReduction="20000"/>
          </a:bodyPr>
          <a:lstStyle/>
          <a:p>
            <a:r>
              <a:rPr lang="fa-IR" sz="2000" dirty="0"/>
              <a:t>یک پروتکل مبتنی بر </a:t>
            </a:r>
            <a:r>
              <a:rPr lang="en-US" sz="2000" dirty="0"/>
              <a:t>TCP </a:t>
            </a:r>
            <a:r>
              <a:rPr lang="fa-IR" sz="2000" dirty="0"/>
              <a:t>است که برای ارتباط بین مرورگر کاربر و سرور به کار می‌رود. این پروتکل به برنامه‌نویسان اجازه می‌دهد تا به صورت دو طرفه  (</a:t>
            </a:r>
            <a:r>
              <a:rPr lang="en-US" sz="2000" dirty="0"/>
              <a:t>Full-Duplex) </a:t>
            </a:r>
            <a:r>
              <a:rPr lang="fa-IR" sz="2000" dirty="0"/>
              <a:t>و بدون نیاز به انجام درخواست‌های مجدد، داده‌هایی را بین مرورگر و سرور انتقال دهند. </a:t>
            </a:r>
            <a:r>
              <a:rPr lang="en-US" sz="2000" dirty="0"/>
              <a:t>WebSocket </a:t>
            </a:r>
            <a:r>
              <a:rPr lang="fa-IR" sz="2000" dirty="0"/>
              <a:t>در تمام مرورگرهای مدرن پشتیبانی می‌شود و از اساسی ترین و پایه ای ترین فناوری های ارتباطات در زمینه توسعه برنامه‌های وب به شمار می‌رود.</a:t>
            </a:r>
          </a:p>
          <a:p>
            <a:r>
              <a:rPr lang="fa-IR" sz="2000" dirty="0"/>
              <a:t>با استفاده از </a:t>
            </a:r>
            <a:r>
              <a:rPr lang="en-US" sz="2000" dirty="0"/>
              <a:t>WebSocket، </a:t>
            </a:r>
            <a:r>
              <a:rPr lang="fa-IR" sz="2000" dirty="0"/>
              <a:t>امکان برقراری ارتباط بین مرورگر و سرور برای انتقال داده‌ها و اطلاعات به صورت پایدار می‌باشد. به عبارت دیگر، پروتکل </a:t>
            </a:r>
            <a:r>
              <a:rPr lang="en-US" sz="2000" dirty="0"/>
              <a:t>WebSocket </a:t>
            </a:r>
            <a:r>
              <a:rPr lang="fa-IR" sz="2000" dirty="0"/>
              <a:t>به برنامه‌نویسان اجازه می‌دهد تا بدون نیاز به ارسال درخواست‌های مجدد، داده‌ها را به صورت دائمی بین مرورگر و سرور منتقل کنند. با استفاده از این قابلیت وب می‌توان بهره بیشتری، از ارتباط بین برنامه‌های کاربردی گرفت. این پروتکل برای بسیاری از کاربردهای وب مانند برنامه‌های چت، بازی‌های آنلاین، به‌روزرسانی‌های منظم و …. استفاده می‌شود.</a:t>
            </a:r>
          </a:p>
        </p:txBody>
      </p:sp>
    </p:spTree>
    <p:extLst>
      <p:ext uri="{BB962C8B-B14F-4D97-AF65-F5344CB8AC3E}">
        <p14:creationId xmlns:p14="http://schemas.microsoft.com/office/powerpoint/2010/main" val="3220235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01D6A151-8296-9814-3AE0-0E35792AB07C}"/>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1"/>
          <a:stretch/>
        </p:blipFill>
        <p:spPr>
          <a:xfrm>
            <a:off x="6096000" y="10"/>
            <a:ext cx="6096000" cy="6857990"/>
          </a:xfrm>
          <a:prstGeom prst="rect">
            <a:avLst/>
          </a:prstGeom>
        </p:spPr>
      </p:pic>
      <p:sp>
        <p:nvSpPr>
          <p:cNvPr id="3" name="Content Placeholder 2">
            <a:extLst>
              <a:ext uri="{FF2B5EF4-FFF2-40B4-BE49-F238E27FC236}">
                <a16:creationId xmlns:a16="http://schemas.microsoft.com/office/drawing/2014/main" id="{BC16E991-AA09-EDC2-D3CE-74AEC96C9C44}"/>
              </a:ext>
            </a:extLst>
          </p:cNvPr>
          <p:cNvSpPr txBox="1">
            <a:spLocks/>
          </p:cNvSpPr>
          <p:nvPr/>
        </p:nvSpPr>
        <p:spPr>
          <a:xfrm>
            <a:off x="580375" y="2162755"/>
            <a:ext cx="4403596" cy="4058751"/>
          </a:xfrm>
          <a:prstGeom prst="rect">
            <a:avLst/>
          </a:prstGeom>
        </p:spPr>
        <p:txBody>
          <a:bodyPr anchor="t">
            <a:normAutofit fontScale="77500" lnSpcReduction="20000"/>
          </a:bodyPr>
          <a:lstStyle>
            <a:lvl1pPr marL="342900" indent="-306000" algn="r" defTabSz="457200" rtl="1"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r" defTabSz="457200" rtl="1"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r" defTabSz="457200" rtl="1"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r" defTabSz="457200" rtl="1"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r" defTabSz="457200" rtl="1"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fa-IR" sz="1600" dirty="0"/>
              <a:t>با استفاده از یک اتصال </a:t>
            </a:r>
            <a:r>
              <a:rPr lang="en-US" sz="1600" dirty="0"/>
              <a:t>TCP </a:t>
            </a:r>
            <a:r>
              <a:rPr lang="fa-IR" sz="1600" dirty="0"/>
              <a:t>به سرور متصل می‌شود و پروتکلی برای انتقال داده‌های درون این اتصال برقرار می‌کند. این اتصال دائمی و بدون وقفه است و تفاوت آن با </a:t>
            </a:r>
            <a:r>
              <a:rPr lang="en-US" sz="1600" dirty="0"/>
              <a:t>HTTP </a:t>
            </a:r>
            <a:r>
              <a:rPr lang="fa-IR" sz="1600" dirty="0"/>
              <a:t>در این است که در </a:t>
            </a:r>
            <a:r>
              <a:rPr lang="en-US" sz="1600" dirty="0"/>
              <a:t>HTTP، </a:t>
            </a:r>
            <a:r>
              <a:rPr lang="fa-IR" sz="1600" dirty="0"/>
              <a:t>برای هر درخواست، یک اتصال جدید برقرار می‌شود.</a:t>
            </a:r>
          </a:p>
          <a:p>
            <a:r>
              <a:rPr lang="fa-IR" sz="1600" dirty="0"/>
              <a:t>وقتی که ارتباط </a:t>
            </a:r>
            <a:r>
              <a:rPr lang="en-US" sz="1600" dirty="0"/>
              <a:t>WebSocket </a:t>
            </a:r>
            <a:r>
              <a:rPr lang="fa-IR" sz="1600" dirty="0"/>
              <a:t>بین مرورگر و سرور برقرار می‌شود، ابتدا مرورگر یک درخواست </a:t>
            </a:r>
            <a:r>
              <a:rPr lang="en-US" sz="1600" dirty="0"/>
              <a:t>handshake </a:t>
            </a:r>
            <a:r>
              <a:rPr lang="fa-IR" sz="1600" dirty="0"/>
              <a:t>به سرور ارسال می‌کند. این </a:t>
            </a:r>
            <a:r>
              <a:rPr lang="en-US" sz="1600" dirty="0"/>
              <a:t>handshake </a:t>
            </a:r>
            <a:r>
              <a:rPr lang="fa-IR" sz="1600" dirty="0"/>
              <a:t>شامل یک </a:t>
            </a:r>
            <a:r>
              <a:rPr lang="en-US" sz="1600" dirty="0"/>
              <a:t>header </a:t>
            </a:r>
            <a:r>
              <a:rPr lang="fa-IR" sz="1600" dirty="0"/>
              <a:t>است که شامل یک کلید رمزنگاری شده است. سرور پس از دریافت این درخواست، یک پاسخ </a:t>
            </a:r>
            <a:r>
              <a:rPr lang="en-US" sz="1600" dirty="0"/>
              <a:t>handshake </a:t>
            </a:r>
            <a:r>
              <a:rPr lang="fa-IR" sz="1600" dirty="0"/>
              <a:t>ارسال می‌کند که شامل یک کلید رمزنگاری دیگر است. سپس مرورگر و سرور از این کلید‌ها برای رمزنگاری و رمزگشایی داده‌های ارسالی و دریافتی استفاده می‌کنند.</a:t>
            </a:r>
          </a:p>
          <a:p>
            <a:r>
              <a:rPr lang="fa-IR" sz="1600" dirty="0"/>
              <a:t>پس از برقراری اتصال، </a:t>
            </a:r>
            <a:r>
              <a:rPr lang="en-US" sz="1600" dirty="0"/>
              <a:t>WebSocket </a:t>
            </a:r>
            <a:r>
              <a:rPr lang="fa-IR" sz="1600" dirty="0"/>
              <a:t>از یک پروتکل </a:t>
            </a:r>
            <a:r>
              <a:rPr lang="en-US" sz="1600" dirty="0"/>
              <a:t>Message-oriented </a:t>
            </a:r>
            <a:r>
              <a:rPr lang="fa-IR" sz="1600" dirty="0"/>
              <a:t>استفاده می‌کند. به عنوان مثال، در </a:t>
            </a:r>
            <a:r>
              <a:rPr lang="en-US" sz="1600" dirty="0"/>
              <a:t>WebSocket </a:t>
            </a:r>
            <a:r>
              <a:rPr lang="fa-IR" sz="1600" dirty="0"/>
              <a:t>یک پیام به صورت یک فریم ارسال می‌شود. این فریم شامل اطلاعاتی مانند نوع پیام، طول پیام و داده‌های آن است. سپس سرور این فریم را دریافت کرده و پردازش می‌کند.</a:t>
            </a:r>
          </a:p>
          <a:p>
            <a:r>
              <a:rPr lang="fa-IR" sz="1600" dirty="0"/>
              <a:t>از آن‌جایی که </a:t>
            </a:r>
            <a:r>
              <a:rPr lang="en-US" sz="1600" dirty="0"/>
              <a:t>WebSocket </a:t>
            </a:r>
            <a:r>
              <a:rPr lang="fa-IR" sz="1600" dirty="0"/>
              <a:t>از یک اتصال دائمی و بدون وقفه استفاده می‌کند، نیازی به ارسال مکرر درخواست به سرور نیست و این باعث کاهش ترافیک شبکه و تاخیر در ارسال و دریافت داده‌ها می‌شود. همچنین وب سوکت این امکان را به توسعه‌دهندگان می‌دهد که داده‌های زنده مانند ویدئو و صدا را به صورت پویا در برنامه‌های وب پخش کنند.</a:t>
            </a:r>
          </a:p>
        </p:txBody>
      </p:sp>
      <p:sp>
        <p:nvSpPr>
          <p:cNvPr id="4" name="Title 1">
            <a:extLst>
              <a:ext uri="{FF2B5EF4-FFF2-40B4-BE49-F238E27FC236}">
                <a16:creationId xmlns:a16="http://schemas.microsoft.com/office/drawing/2014/main" id="{F2E80A13-5AB3-F20E-3979-A968A7AC779B}"/>
              </a:ext>
            </a:extLst>
          </p:cNvPr>
          <p:cNvSpPr txBox="1">
            <a:spLocks/>
          </p:cNvSpPr>
          <p:nvPr/>
        </p:nvSpPr>
        <p:spPr>
          <a:xfrm>
            <a:off x="513111" y="636494"/>
            <a:ext cx="4538124" cy="970450"/>
          </a:xfrm>
          <a:prstGeom prst="rect">
            <a:avLst/>
          </a:prstGeom>
        </p:spPr>
        <p:txBody>
          <a:bodyPr anchor="b">
            <a:normAutofit/>
          </a:bodyPr>
          <a:lstStyle>
            <a:lvl1pPr algn="ctr" defTabSz="457200" rtl="1"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pPr algn="l"/>
            <a:r>
              <a:rPr lang="en-US" sz="4000" dirty="0" err="1"/>
              <a:t>Websocket</a:t>
            </a:r>
            <a:r>
              <a:rPr lang="en-US" sz="4000" dirty="0"/>
              <a:t>	</a:t>
            </a:r>
          </a:p>
        </p:txBody>
      </p:sp>
    </p:spTree>
    <p:extLst>
      <p:ext uri="{BB962C8B-B14F-4D97-AF65-F5344CB8AC3E}">
        <p14:creationId xmlns:p14="http://schemas.microsoft.com/office/powerpoint/2010/main" val="40913454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D485044-4EBE-2E26-3A64-9D665DEC004F}"/>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b="50000"/>
          <a:stretch/>
        </p:blipFill>
        <p:spPr>
          <a:xfrm>
            <a:off x="0" y="0"/>
            <a:ext cx="12192001" cy="3428990"/>
          </a:xfrm>
          <a:prstGeom prst="rect">
            <a:avLst/>
          </a:prstGeom>
        </p:spPr>
      </p:pic>
      <p:sp>
        <p:nvSpPr>
          <p:cNvPr id="3" name="Title 1">
            <a:extLst>
              <a:ext uri="{FF2B5EF4-FFF2-40B4-BE49-F238E27FC236}">
                <a16:creationId xmlns:a16="http://schemas.microsoft.com/office/drawing/2014/main" id="{47C86473-5F61-B1FF-F48C-F1A00243F19B}"/>
              </a:ext>
            </a:extLst>
          </p:cNvPr>
          <p:cNvSpPr txBox="1">
            <a:spLocks/>
          </p:cNvSpPr>
          <p:nvPr/>
        </p:nvSpPr>
        <p:spPr>
          <a:xfrm>
            <a:off x="4101353" y="459436"/>
            <a:ext cx="3989293" cy="1255059"/>
          </a:xfrm>
          <a:prstGeom prst="rect">
            <a:avLst/>
          </a:prstGeom>
        </p:spPr>
        <p:txBody>
          <a:bodyPr anchor="b">
            <a:normAutofit/>
          </a:bodyPr>
          <a:lstStyle>
            <a:lvl1pPr algn="ctr" defTabSz="457200" rtl="1"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r>
              <a:rPr lang="fa-IR" sz="1400" dirty="0">
                <a:solidFill>
                  <a:schemeClr val="bg1"/>
                </a:solidFill>
              </a:rPr>
              <a:t>استفاده از</a:t>
            </a:r>
            <a:r>
              <a:rPr lang="en-US" sz="1400" dirty="0">
                <a:solidFill>
                  <a:schemeClr val="bg1"/>
                </a:solidFill>
              </a:rPr>
              <a:t>WebSocket</a:t>
            </a:r>
          </a:p>
          <a:p>
            <a:r>
              <a:rPr lang="en-US" sz="1400" dirty="0">
                <a:solidFill>
                  <a:schemeClr val="bg1"/>
                </a:solidFill>
              </a:rPr>
              <a:t> </a:t>
            </a:r>
            <a:r>
              <a:rPr lang="fa-IR" sz="1400" dirty="0">
                <a:solidFill>
                  <a:schemeClr val="bg1"/>
                </a:solidFill>
              </a:rPr>
              <a:t>به بسیاری از برنامه‌های وب اجازه می‌دهد که به صورت دائمی و بدون وقفه با سرور ارتباط برقرار کنند. این پروتکل می‌تواند برای انتقال داده‌های زنده مانند ویدئو و صدا، پویایی در برنامه‌های وب، بازی‌های چندنفره آنلاین و برقراری ارتباط بین برنامه‌های کاربردی مختلف استفاده شود.</a:t>
            </a:r>
            <a:endParaRPr lang="en-US" sz="4000" dirty="0">
              <a:solidFill>
                <a:schemeClr val="bg1"/>
              </a:solidFill>
            </a:endParaRPr>
          </a:p>
        </p:txBody>
      </p:sp>
      <p:sp>
        <p:nvSpPr>
          <p:cNvPr id="4" name="Content Placeholder 2">
            <a:extLst>
              <a:ext uri="{FF2B5EF4-FFF2-40B4-BE49-F238E27FC236}">
                <a16:creationId xmlns:a16="http://schemas.microsoft.com/office/drawing/2014/main" id="{3CB5F2DE-8336-9801-C916-8032269CF2F0}"/>
              </a:ext>
            </a:extLst>
          </p:cNvPr>
          <p:cNvSpPr txBox="1">
            <a:spLocks/>
          </p:cNvSpPr>
          <p:nvPr/>
        </p:nvSpPr>
        <p:spPr>
          <a:xfrm>
            <a:off x="6284259" y="3428990"/>
            <a:ext cx="5504328" cy="3429010"/>
          </a:xfrm>
          <a:prstGeom prst="rect">
            <a:avLst/>
          </a:prstGeom>
        </p:spPr>
        <p:txBody>
          <a:bodyPr anchor="t">
            <a:normAutofit/>
          </a:bodyPr>
          <a:lstStyle>
            <a:lvl1pPr marL="342900" indent="-306000" algn="r" defTabSz="457200" rtl="1"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r" defTabSz="457200" rtl="1"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r" defTabSz="457200" rtl="1"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r" defTabSz="457200" rtl="1"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r" defTabSz="457200" rtl="1"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fa-IR" sz="1200" b="1" dirty="0"/>
              <a:t>کاهش تعداد درخواست‌های مجدد</a:t>
            </a:r>
          </a:p>
          <a:p>
            <a:r>
              <a:rPr lang="fa-IR" sz="1200" dirty="0"/>
              <a:t> با استفاده از وب سوکت، برنامه‌نویسان می‌توانند داده‌های خود را به صورت دائمی بین مرورگر و سرور منتقل کنند؛ در نتیجه تعداد درخواست‌های مجدد برای دریافت داده‌ها به حداقل ممکن می‌رسد.</a:t>
            </a:r>
          </a:p>
          <a:p>
            <a:r>
              <a:rPr lang="fa-IR" sz="1050" b="1" dirty="0"/>
              <a:t>کاهش ترافیک شبکه</a:t>
            </a:r>
          </a:p>
          <a:p>
            <a:r>
              <a:rPr lang="fa-IR" sz="1050" dirty="0"/>
              <a:t> در </a:t>
            </a:r>
            <a:r>
              <a:rPr lang="en-US" sz="1050" dirty="0"/>
              <a:t>HTTP، </a:t>
            </a:r>
            <a:r>
              <a:rPr lang="fa-IR" sz="1050" dirty="0"/>
              <a:t>برای هر درخواست، یک اتصال جدید برقرار می‌شود؛ اما با استفاده از وب سوکت، نیازی به برقراری اتصال جدید برای هر درخواست نیست. این امر باعث کاهش ترافیک شبکه و کاهش تاخیر در ارسال و دریافت داده‌ها می‌گردد.</a:t>
            </a:r>
          </a:p>
          <a:p>
            <a:r>
              <a:rPr lang="fa-IR" sz="1050" b="1" dirty="0"/>
              <a:t>ارتباط دوطرفه</a:t>
            </a:r>
          </a:p>
          <a:p>
            <a:r>
              <a:rPr lang="en-US" sz="1050" dirty="0"/>
              <a:t>WebSocket </a:t>
            </a:r>
            <a:r>
              <a:rPr lang="fa-IR" sz="1050" dirty="0"/>
              <a:t>به برنامه‌نویسان اجازه می‌دهد تا داده‌ها را به صورت دوطرفه بین مرورگر و سرور ارسال کنند و در نتیجه برنامه‌های کاربردی وب تعاملی‌تر و پویاتر می‌شوند</a:t>
            </a:r>
          </a:p>
          <a:p>
            <a:r>
              <a:rPr lang="fa-IR" sz="1050" b="1" dirty="0"/>
              <a:t>کاهش تأخیر</a:t>
            </a:r>
          </a:p>
          <a:p>
            <a:r>
              <a:rPr lang="fa-IR" sz="1050" dirty="0"/>
              <a:t>استفاده از </a:t>
            </a:r>
            <a:r>
              <a:rPr lang="en-US" sz="1050" dirty="0"/>
              <a:t>WebSocket </a:t>
            </a:r>
            <a:r>
              <a:rPr lang="fa-IR" sz="1050" dirty="0"/>
              <a:t>به توسعه‌دهندگان اجازه می‌دهد که ارتباط بین مرورگر و سرور را با استفاده از یک اتصال دائمی و بدون وقفه برقرار کنند. این اتصال دائمی می‌تواند به کاهش تاخیر و بهبود کارایی برنامه‌های وب کمک کند.</a:t>
            </a:r>
          </a:p>
        </p:txBody>
      </p:sp>
      <p:sp>
        <p:nvSpPr>
          <p:cNvPr id="5" name="Content Placeholder 2">
            <a:extLst>
              <a:ext uri="{FF2B5EF4-FFF2-40B4-BE49-F238E27FC236}">
                <a16:creationId xmlns:a16="http://schemas.microsoft.com/office/drawing/2014/main" id="{E648A0AC-F965-3803-2121-F7A8E3596B6B}"/>
              </a:ext>
            </a:extLst>
          </p:cNvPr>
          <p:cNvSpPr txBox="1">
            <a:spLocks/>
          </p:cNvSpPr>
          <p:nvPr/>
        </p:nvSpPr>
        <p:spPr>
          <a:xfrm>
            <a:off x="591672" y="3428990"/>
            <a:ext cx="5504328" cy="3429010"/>
          </a:xfrm>
          <a:prstGeom prst="rect">
            <a:avLst/>
          </a:prstGeom>
        </p:spPr>
        <p:txBody>
          <a:bodyPr anchor="t">
            <a:normAutofit lnSpcReduction="10000"/>
          </a:bodyPr>
          <a:lstStyle>
            <a:lvl1pPr marL="342900" indent="-306000" algn="r" defTabSz="457200" rtl="1"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r" defTabSz="457200" rtl="1"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r" defTabSz="457200" rtl="1"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r" defTabSz="457200" rtl="1"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r" defTabSz="457200" rtl="1"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r" defTabSz="457200" rtl="1"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fa-IR" sz="1050" b="1" dirty="0"/>
              <a:t>پشتیبانی از </a:t>
            </a:r>
            <a:r>
              <a:rPr lang="en-US" sz="1050" b="1" dirty="0"/>
              <a:t>cross-domain</a:t>
            </a:r>
          </a:p>
          <a:p>
            <a:r>
              <a:rPr lang="en-US" sz="1050" dirty="0"/>
              <a:t> </a:t>
            </a:r>
            <a:r>
              <a:rPr lang="fa-IR" sz="1050" dirty="0"/>
              <a:t>در برخی از موارد، </a:t>
            </a:r>
            <a:r>
              <a:rPr lang="en-US" sz="1050" dirty="0"/>
              <a:t>WebSocket </a:t>
            </a:r>
            <a:r>
              <a:rPr lang="fa-IR" sz="1050" dirty="0"/>
              <a:t>به توسعه‌دهندگان اجازه می‌دهد تا ارتباط بین برنامه‌های وب را از دامنه‌های مختلف برقرار کنند، که این قابلیت برای پروژه‌های بزرگ و پیچیده مفید است.</a:t>
            </a:r>
          </a:p>
          <a:p>
            <a:r>
              <a:rPr lang="fa-IR" sz="1050" b="1" dirty="0"/>
              <a:t>افزایش سرعت و کارایی برنامه</a:t>
            </a:r>
          </a:p>
          <a:p>
            <a:r>
              <a:rPr lang="fa-IR" sz="1050" dirty="0"/>
              <a:t> با استفاده از </a:t>
            </a:r>
            <a:r>
              <a:rPr lang="en-US" sz="1050" dirty="0"/>
              <a:t>WebSocket، </a:t>
            </a:r>
            <a:r>
              <a:rPr lang="fa-IR" sz="1050" dirty="0"/>
              <a:t>برنامه‌ها می‌توانند به صورت </a:t>
            </a:r>
            <a:r>
              <a:rPr lang="en-US" sz="1050" dirty="0"/>
              <a:t>real-time </a:t>
            </a:r>
            <a:r>
              <a:rPr lang="fa-IR" sz="1050" dirty="0"/>
              <a:t>با کاربران ارتباط برقرار کنند و به سرعت برای پاسخ به تغییرات و درخواست‌های کاربران واکنش نشان دهند، که این ویژگی می‌تواند به بهبود کارایی و سرعت برنامه کمک کند.</a:t>
            </a:r>
          </a:p>
          <a:p>
            <a:r>
              <a:rPr lang="fa-IR" sz="1050" b="1" dirty="0"/>
              <a:t>پشتیبانی از برنامه‌های چندگانه</a:t>
            </a:r>
          </a:p>
          <a:p>
            <a:r>
              <a:rPr lang="fa-IR" sz="1050" dirty="0"/>
              <a:t>وب سوکت، به توسعه‌دهندگان اجازه می‌دهد که برنامه‌هایی را برای هماهنگی و همزمان‌سازی اطلاعات و ارسال داده‌های </a:t>
            </a:r>
            <a:r>
              <a:rPr lang="en-US" sz="1050" dirty="0"/>
              <a:t>real-time </a:t>
            </a:r>
            <a:r>
              <a:rPr lang="fa-IR" sz="1050" dirty="0"/>
              <a:t>بین چندین دستگاه یا برنامه استفاده کنند. به طور خاص، پشتیبانی از برنامه‌های چندگانه در </a:t>
            </a:r>
            <a:r>
              <a:rPr lang="en-US" sz="1050" dirty="0"/>
              <a:t>WebSocket </a:t>
            </a:r>
            <a:r>
              <a:rPr lang="fa-IR" sz="1050" dirty="0"/>
              <a:t>به معنای این است که برنامه‌ها به صورت همزمان و بدون تأخیر، از یک اتصال مشترک </a:t>
            </a:r>
            <a:r>
              <a:rPr lang="en-US" sz="1050" dirty="0"/>
              <a:t>WebSocket </a:t>
            </a:r>
            <a:r>
              <a:rPr lang="fa-IR" sz="1050" dirty="0"/>
              <a:t>برای ارسال و دریافت داده‌ها استفاده می‌کنند.</a:t>
            </a:r>
          </a:p>
          <a:p>
            <a:r>
              <a:rPr lang="fa-IR" sz="1050" b="1" dirty="0"/>
              <a:t>امکان مدیریت و پشتیبانی از بار کاری بالا</a:t>
            </a:r>
          </a:p>
          <a:p>
            <a:r>
              <a:rPr lang="fa-IR" sz="1050" dirty="0"/>
              <a:t> با استفاده از وب سوکت، سرور می‌تواند برای پاسخ به درخواست‌های بسیاری از کاربران در همان زمان، از یک اتصال مشترک </a:t>
            </a:r>
            <a:r>
              <a:rPr lang="en-US" sz="1050" dirty="0"/>
              <a:t>WebSocket </a:t>
            </a:r>
            <a:r>
              <a:rPr lang="fa-IR" sz="1050" dirty="0"/>
              <a:t>استفاده کند، که این قابلیت می‌تواند به بهبود مدیریت و پشتیبانی از بار کاری بالا در سرور کمک کند.</a:t>
            </a:r>
          </a:p>
        </p:txBody>
      </p:sp>
    </p:spTree>
    <p:extLst>
      <p:ext uri="{BB962C8B-B14F-4D97-AF65-F5344CB8AC3E}">
        <p14:creationId xmlns:p14="http://schemas.microsoft.com/office/powerpoint/2010/main" val="3927047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2FEE7B9-8136-7172-DF36-29070ECE61EA}"/>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49485" t="50000" r="1" b="1"/>
          <a:stretch/>
        </p:blipFill>
        <p:spPr>
          <a:xfrm>
            <a:off x="6096000" y="3429000"/>
            <a:ext cx="6096000" cy="3429000"/>
          </a:xfrm>
          <a:prstGeom prst="rect">
            <a:avLst/>
          </a:prstGeom>
        </p:spPr>
      </p:pic>
      <p:pic>
        <p:nvPicPr>
          <p:cNvPr id="3" name="Picture 2">
            <a:extLst>
              <a:ext uri="{FF2B5EF4-FFF2-40B4-BE49-F238E27FC236}">
                <a16:creationId xmlns:a16="http://schemas.microsoft.com/office/drawing/2014/main" id="{09612C93-3ECF-4D1E-DF42-C21CE574699F}"/>
              </a:ext>
              <a:ext uri="{C183D7F6-B498-43B3-948B-1728B52AA6E4}">
                <adec:decorative xmlns:adec="http://schemas.microsoft.com/office/drawing/2017/decorative" val="1"/>
              </a:ext>
            </a:extLst>
          </p:cNvPr>
          <p:cNvPicPr>
            <a:picLocks noChangeAspect="1"/>
          </p:cNvPicPr>
          <p:nvPr/>
        </p:nvPicPr>
        <p:blipFill rotWithShape="1">
          <a:blip r:embed="rId2">
            <a:extLst>
              <a:ext uri="{28A0092B-C50C-407E-A947-70E740481C1C}">
                <a14:useLocalDpi xmlns:a14="http://schemas.microsoft.com/office/drawing/2010/main" val="0"/>
              </a:ext>
            </a:extLst>
          </a:blip>
          <a:srcRect l="49485" t="50000" r="1" b="1"/>
          <a:stretch/>
        </p:blipFill>
        <p:spPr>
          <a:xfrm>
            <a:off x="1" y="0"/>
            <a:ext cx="6096000" cy="3429000"/>
          </a:xfrm>
          <a:prstGeom prst="rect">
            <a:avLst/>
          </a:prstGeom>
        </p:spPr>
      </p:pic>
      <p:sp>
        <p:nvSpPr>
          <p:cNvPr id="4" name="Rectangle 3">
            <a:extLst>
              <a:ext uri="{FF2B5EF4-FFF2-40B4-BE49-F238E27FC236}">
                <a16:creationId xmlns:a16="http://schemas.microsoft.com/office/drawing/2014/main" id="{9BCC1074-BF18-CA52-2025-2540A8E5AEBA}"/>
              </a:ext>
            </a:extLst>
          </p:cNvPr>
          <p:cNvSpPr/>
          <p:nvPr/>
        </p:nvSpPr>
        <p:spPr>
          <a:xfrm>
            <a:off x="1737675" y="927361"/>
            <a:ext cx="2620652" cy="1574277"/>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1" anchor="ctr"/>
          <a:lstStyle/>
          <a:p>
            <a:pPr algn="ctr"/>
            <a:r>
              <a:rPr lang="en-US" sz="4400" dirty="0"/>
              <a:t>HTTP</a:t>
            </a:r>
            <a:endParaRPr lang="fa-IR" sz="4400" dirty="0"/>
          </a:p>
        </p:txBody>
      </p:sp>
      <p:sp>
        <p:nvSpPr>
          <p:cNvPr id="6" name="Rectangle 5">
            <a:extLst>
              <a:ext uri="{FF2B5EF4-FFF2-40B4-BE49-F238E27FC236}">
                <a16:creationId xmlns:a16="http://schemas.microsoft.com/office/drawing/2014/main" id="{8C54D4C3-70AB-D160-A39F-6306B5D3D0C9}"/>
              </a:ext>
            </a:extLst>
          </p:cNvPr>
          <p:cNvSpPr/>
          <p:nvPr/>
        </p:nvSpPr>
        <p:spPr>
          <a:xfrm>
            <a:off x="7833674" y="4356361"/>
            <a:ext cx="2620652" cy="1574277"/>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1" anchor="ctr"/>
          <a:lstStyle/>
          <a:p>
            <a:pPr algn="ctr"/>
            <a:r>
              <a:rPr lang="en-US" sz="4400" dirty="0" err="1"/>
              <a:t>Websocket</a:t>
            </a:r>
            <a:endParaRPr lang="fa-IR" sz="4400" dirty="0"/>
          </a:p>
        </p:txBody>
      </p:sp>
      <p:pic>
        <p:nvPicPr>
          <p:cNvPr id="12" name="Picture 11">
            <a:extLst>
              <a:ext uri="{FF2B5EF4-FFF2-40B4-BE49-F238E27FC236}">
                <a16:creationId xmlns:a16="http://schemas.microsoft.com/office/drawing/2014/main" id="{1E90EC13-DF73-A281-FEB4-52C5E4F616DD}"/>
              </a:ext>
            </a:extLst>
          </p:cNvPr>
          <p:cNvPicPr>
            <a:picLocks noChangeAspect="1"/>
          </p:cNvPicPr>
          <p:nvPr/>
        </p:nvPicPr>
        <p:blipFill>
          <a:blip r:embed="rId3"/>
          <a:stretch>
            <a:fillRect/>
          </a:stretch>
        </p:blipFill>
        <p:spPr>
          <a:xfrm>
            <a:off x="81940" y="3535051"/>
            <a:ext cx="2530691" cy="3219254"/>
          </a:xfrm>
          <a:prstGeom prst="rect">
            <a:avLst/>
          </a:prstGeom>
        </p:spPr>
      </p:pic>
      <p:pic>
        <p:nvPicPr>
          <p:cNvPr id="14" name="Picture 13">
            <a:extLst>
              <a:ext uri="{FF2B5EF4-FFF2-40B4-BE49-F238E27FC236}">
                <a16:creationId xmlns:a16="http://schemas.microsoft.com/office/drawing/2014/main" id="{58274A9E-A44A-0184-8962-58E5B47D5D80}"/>
              </a:ext>
            </a:extLst>
          </p:cNvPr>
          <p:cNvPicPr>
            <a:picLocks noChangeAspect="1"/>
          </p:cNvPicPr>
          <p:nvPr/>
        </p:nvPicPr>
        <p:blipFill rotWithShape="1">
          <a:blip r:embed="rId4"/>
          <a:srcRect l="50000" r="249"/>
          <a:stretch/>
        </p:blipFill>
        <p:spPr>
          <a:xfrm>
            <a:off x="6246828" y="180975"/>
            <a:ext cx="2340991" cy="3067050"/>
          </a:xfrm>
          <a:prstGeom prst="rect">
            <a:avLst/>
          </a:prstGeom>
        </p:spPr>
      </p:pic>
      <p:pic>
        <p:nvPicPr>
          <p:cNvPr id="16" name="Picture 15">
            <a:extLst>
              <a:ext uri="{FF2B5EF4-FFF2-40B4-BE49-F238E27FC236}">
                <a16:creationId xmlns:a16="http://schemas.microsoft.com/office/drawing/2014/main" id="{BDFBEEB6-677A-5D04-8AF5-1881FA01DC5D}"/>
              </a:ext>
            </a:extLst>
          </p:cNvPr>
          <p:cNvPicPr>
            <a:picLocks noChangeAspect="1"/>
          </p:cNvPicPr>
          <p:nvPr/>
        </p:nvPicPr>
        <p:blipFill rotWithShape="1">
          <a:blip r:embed="rId5"/>
          <a:srcRect l="31237" t="22319" r="51237" b="15318"/>
          <a:stretch/>
        </p:blipFill>
        <p:spPr>
          <a:xfrm>
            <a:off x="9728461" y="180974"/>
            <a:ext cx="2340990" cy="3067050"/>
          </a:xfrm>
          <a:prstGeom prst="rect">
            <a:avLst/>
          </a:prstGeom>
        </p:spPr>
      </p:pic>
      <p:pic>
        <p:nvPicPr>
          <p:cNvPr id="18" name="Picture 17">
            <a:extLst>
              <a:ext uri="{FF2B5EF4-FFF2-40B4-BE49-F238E27FC236}">
                <a16:creationId xmlns:a16="http://schemas.microsoft.com/office/drawing/2014/main" id="{6A73ABDD-BCD3-28F2-DB85-66CF01CC054D}"/>
              </a:ext>
            </a:extLst>
          </p:cNvPr>
          <p:cNvPicPr>
            <a:picLocks noChangeAspect="1"/>
          </p:cNvPicPr>
          <p:nvPr/>
        </p:nvPicPr>
        <p:blipFill rotWithShape="1">
          <a:blip r:embed="rId5"/>
          <a:srcRect l="51223" t="22319" r="31418" b="14163"/>
          <a:stretch/>
        </p:blipFill>
        <p:spPr>
          <a:xfrm>
            <a:off x="3450043" y="3533872"/>
            <a:ext cx="2530691" cy="3219254"/>
          </a:xfrm>
          <a:prstGeom prst="rect">
            <a:avLst/>
          </a:prstGeom>
        </p:spPr>
      </p:pic>
    </p:spTree>
    <p:extLst>
      <p:ext uri="{BB962C8B-B14F-4D97-AF65-F5344CB8AC3E}">
        <p14:creationId xmlns:p14="http://schemas.microsoft.com/office/powerpoint/2010/main" val="2288416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9DF8588-893E-DC54-0966-0BBF93C356F5}"/>
              </a:ext>
            </a:extLst>
          </p:cNvPr>
          <p:cNvPicPr>
            <a:picLocks noChangeAspect="1"/>
          </p:cNvPicPr>
          <p:nvPr/>
        </p:nvPicPr>
        <p:blipFill rotWithShape="1">
          <a:blip r:embed="rId2"/>
          <a:srcRect l="21911" t="19215" r="7648" b="10719"/>
          <a:stretch/>
        </p:blipFill>
        <p:spPr>
          <a:xfrm>
            <a:off x="0" y="0"/>
            <a:ext cx="12192000" cy="6858000"/>
          </a:xfrm>
          <a:prstGeom prst="rect">
            <a:avLst/>
          </a:prstGeom>
        </p:spPr>
      </p:pic>
    </p:spTree>
    <p:extLst>
      <p:ext uri="{BB962C8B-B14F-4D97-AF65-F5344CB8AC3E}">
        <p14:creationId xmlns:p14="http://schemas.microsoft.com/office/powerpoint/2010/main" val="3460656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72C9EAB-EA41-2B3A-5CA4-F4F07406DAF1}"/>
              </a:ext>
            </a:extLst>
          </p:cNvPr>
          <p:cNvPicPr>
            <a:picLocks noChangeAspect="1"/>
          </p:cNvPicPr>
          <p:nvPr/>
        </p:nvPicPr>
        <p:blipFill rotWithShape="1">
          <a:blip r:embed="rId2"/>
          <a:srcRect l="21765" t="19738" r="7794" b="10065"/>
          <a:stretch/>
        </p:blipFill>
        <p:spPr>
          <a:xfrm>
            <a:off x="0" y="-1"/>
            <a:ext cx="12192000" cy="6834139"/>
          </a:xfrm>
          <a:prstGeom prst="rect">
            <a:avLst/>
          </a:prstGeom>
        </p:spPr>
      </p:pic>
    </p:spTree>
    <p:extLst>
      <p:ext uri="{BB962C8B-B14F-4D97-AF65-F5344CB8AC3E}">
        <p14:creationId xmlns:p14="http://schemas.microsoft.com/office/powerpoint/2010/main" val="3784600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1A6BD-949D-3716-5B60-B59652CA4F3C}"/>
              </a:ext>
            </a:extLst>
          </p:cNvPr>
          <p:cNvSpPr txBox="1">
            <a:spLocks/>
          </p:cNvSpPr>
          <p:nvPr/>
        </p:nvSpPr>
        <p:spPr>
          <a:xfrm>
            <a:off x="0" y="0"/>
            <a:ext cx="12192000" cy="3638748"/>
          </a:xfrm>
          <a:prstGeom prst="rect">
            <a:avLst/>
          </a:prstGeom>
        </p:spPr>
        <p:txBody>
          <a:bodyPr anchor="b">
            <a:normAutofit/>
          </a:bodyPr>
          <a:lstStyle>
            <a:lvl1pPr algn="ctr" defTabSz="457200" rtl="1"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r>
              <a:rPr lang="fa-IR" sz="1600" dirty="0"/>
              <a:t>وب سوکت (</a:t>
            </a:r>
            <a:r>
              <a:rPr lang="en-US" sz="1600" dirty="0"/>
              <a:t>WebSocket) </a:t>
            </a:r>
            <a:r>
              <a:rPr lang="fa-IR" sz="1600" dirty="0"/>
              <a:t>یا </a:t>
            </a:r>
            <a:r>
              <a:rPr lang="en-US" sz="1600" dirty="0"/>
              <a:t>WS </a:t>
            </a:r>
            <a:r>
              <a:rPr lang="fa-IR" sz="1600" dirty="0"/>
              <a:t>یک پروتکل ارتباطی است که اتصال کلاینت-سروری مبتنی بر </a:t>
            </a:r>
            <a:r>
              <a:rPr lang="en-US" sz="1600" dirty="0"/>
              <a:t>TCP </a:t>
            </a:r>
            <a:r>
              <a:rPr lang="fa-IR" sz="1600" dirty="0"/>
              <a:t>را به صورت پایا (</a:t>
            </a:r>
            <a:r>
              <a:rPr lang="en-US" sz="1600" dirty="0"/>
              <a:t>Persistent) </a:t>
            </a:r>
            <a:r>
              <a:rPr lang="fa-IR" sz="1600" dirty="0"/>
              <a:t>و کاملاً دوطرفه (</a:t>
            </a:r>
            <a:r>
              <a:rPr lang="en-US" sz="1600" dirty="0"/>
              <a:t>Full-Duplex) </a:t>
            </a:r>
            <a:r>
              <a:rPr lang="fa-IR" sz="1600" dirty="0"/>
              <a:t>فراهم می‌کند. اولین مرحله در ارتباط مبتنی بر پروتکل وب سوکت، دست‌دهی یا </a:t>
            </a:r>
            <a:r>
              <a:rPr lang="en-US" sz="1600" dirty="0"/>
              <a:t>Handshake </a:t>
            </a:r>
            <a:r>
              <a:rPr lang="fa-IR" sz="1600" dirty="0"/>
              <a:t>است که این مرحله با استفاده از </a:t>
            </a:r>
            <a:r>
              <a:rPr lang="en-US" sz="1600" dirty="0"/>
              <a:t>HTTP </a:t>
            </a:r>
            <a:r>
              <a:rPr lang="fa-IR" sz="1600" dirty="0"/>
              <a:t>انجام می‌شود.</a:t>
            </a:r>
          </a:p>
          <a:p>
            <a:endParaRPr lang="fa-IR" sz="1600" dirty="0"/>
          </a:p>
          <a:p>
            <a:r>
              <a:rPr lang="fa-IR" sz="1600" dirty="0"/>
              <a:t>پس از دست دادن کلاینت و سرور (توافق برای برقراری اتصال)، این دو تصمیم به ایجاد اتصال جدیدی می‌گیرند که به آن وب سوکت گفته می‌شود. پس از برقراری اتصال وب سوکت میان کلاینت و سرور، تبادل پیام به صورت دوطرفه انجام می‌شود. اتصال تنها زمانی خاتمه پیدا می‌کند که یکی از طرفین اقدام به قطع ارتباط کند.  </a:t>
            </a:r>
          </a:p>
          <a:p>
            <a:endParaRPr lang="fa-IR" sz="1600" dirty="0">
              <a:solidFill>
                <a:schemeClr val="bg1"/>
              </a:solidFill>
            </a:endParaRPr>
          </a:p>
          <a:p>
            <a:r>
              <a:rPr lang="fa-IR" sz="1600" dirty="0"/>
              <a:t>اتصال وب سوکت به معنی ارسال درخواست دست‌دهی (</a:t>
            </a:r>
            <a:r>
              <a:rPr lang="en-US" sz="1600" dirty="0"/>
              <a:t>Handshake) </a:t>
            </a:r>
            <a:r>
              <a:rPr lang="fa-IR" sz="1600" dirty="0"/>
              <a:t>تحت پروتکل </a:t>
            </a:r>
            <a:r>
              <a:rPr lang="en-US" sz="1600" dirty="0"/>
              <a:t>HTTP </a:t>
            </a:r>
            <a:r>
              <a:rPr lang="fa-IR" sz="1600" dirty="0"/>
              <a:t>از یک مرورگر (کلاینت) به سرور جهت به‌روزرسانی اتصال است. به همراه سربرگ درخواست به‌روزرسانی، درخواست دست‌دهی یک سربرگ کلید وب سوکت ۶۴ بیتی را شامل می‌شود. </a:t>
            </a:r>
          </a:p>
          <a:p>
            <a:r>
              <a:rPr lang="fa-IR" sz="1600" dirty="0"/>
              <a:t>سرور با یک </a:t>
            </a:r>
            <a:r>
              <a:rPr lang="fa-IR" sz="1600" dirty="0">
                <a:hlinkClick r:id="rId2"/>
              </a:rPr>
              <a:t>هش (</a:t>
            </a:r>
            <a:r>
              <a:rPr lang="en-US" sz="1600" dirty="0">
                <a:hlinkClick r:id="rId2"/>
              </a:rPr>
              <a:t>Hash)</a:t>
            </a:r>
            <a:r>
              <a:rPr lang="en-US" sz="1600" dirty="0"/>
              <a:t> </a:t>
            </a:r>
            <a:r>
              <a:rPr lang="fa-IR" sz="1600" dirty="0"/>
              <a:t>در سربرگ «</a:t>
            </a:r>
            <a:r>
              <a:rPr lang="en-US" sz="1600" dirty="0"/>
              <a:t>Sec-</a:t>
            </a:r>
            <a:r>
              <a:rPr lang="en-US" sz="1600" dirty="0" err="1"/>
              <a:t>Websocket</a:t>
            </a:r>
            <a:r>
              <a:rPr lang="en-US" sz="1600" dirty="0"/>
              <a:t>-Auth» </a:t>
            </a:r>
            <a:r>
              <a:rPr lang="fa-IR" sz="1600" dirty="0"/>
              <a:t>پاسخ می‌دهد. هش، مقدار درهمی است که اندازه مشخص و کوتاهی دارد. این تبادل سربرگ، یک پروکسی ذخیره‌ساز موقت (</a:t>
            </a:r>
            <a:r>
              <a:rPr lang="en-US" sz="1600" dirty="0"/>
              <a:t>Caching Proxy) </a:t>
            </a:r>
            <a:r>
              <a:rPr lang="fa-IR" sz="1600" dirty="0"/>
              <a:t>را از ارسال مجدد تبادلات قبلی وب سوکت باز می‌دارد.</a:t>
            </a:r>
          </a:p>
          <a:p>
            <a:endParaRPr lang="fa-IR" sz="1600" dirty="0"/>
          </a:p>
          <a:p>
            <a:r>
              <a:rPr lang="fa-IR" sz="1600" dirty="0"/>
              <a:t>از اینجا به بعد، اتصال به صورت دودویی (</a:t>
            </a:r>
            <a:r>
              <a:rPr lang="fa-IR" sz="1600" dirty="0">
                <a:hlinkClick r:id="rId3"/>
              </a:rPr>
              <a:t>باینری</a:t>
            </a:r>
            <a:r>
              <a:rPr lang="fa-IR" sz="1600" dirty="0"/>
              <a:t>) انجام می‌شود و با پروتکل </a:t>
            </a:r>
            <a:r>
              <a:rPr lang="en-US" sz="1600" dirty="0"/>
              <a:t>HTTP </a:t>
            </a:r>
            <a:r>
              <a:rPr lang="fa-IR" sz="1600" dirty="0"/>
              <a:t>تطابقی ندارد. یک برنامه سرور از همه اتصال‌های وب سوکت آگاه است و می‌تواند در قالب هر یک از این اتصال‌ها به طور مجزا ارتباط برقرار کند. تا وقتی که وب سوکت باز باقی بماند، سرور یا کاربر می‌توانند پیام‌هایشان را هر وقت که بخواهند ارسال کنند. این امکان تا زمانی وجود دارد که یکی از دو طرف </a:t>
            </a:r>
            <a:r>
              <a:rPr lang="fa-IR" sz="1600" dirty="0">
                <a:hlinkClick r:id="rId4"/>
              </a:rPr>
              <a:t>نشست (</a:t>
            </a:r>
            <a:r>
              <a:rPr lang="en-US" sz="1600" dirty="0">
                <a:hlinkClick r:id="rId4"/>
              </a:rPr>
              <a:t>Session)</a:t>
            </a:r>
            <a:r>
              <a:rPr lang="en-US" sz="1600" dirty="0"/>
              <a:t> </a:t>
            </a:r>
            <a:r>
              <a:rPr lang="fa-IR" sz="1600" dirty="0"/>
              <a:t>را ببندد. ارتباط می‌تواند از سمت هر دو طرف انجام شود. یعنی لازم نیست حتماً کلاینت آغازگر ارتباط باشد. این مسئله </a:t>
            </a:r>
            <a:r>
              <a:rPr lang="fa-IR" sz="1600" dirty="0">
                <a:hlinkClick r:id="rId5"/>
              </a:rPr>
              <a:t>برنامه نویسی وب</a:t>
            </a:r>
            <a:r>
              <a:rPr lang="fa-IR" sz="1600" dirty="0"/>
              <a:t> </a:t>
            </a:r>
            <a:r>
              <a:rPr lang="fa-IR" sz="1600" dirty="0">
                <a:hlinkClick r:id="rId6"/>
              </a:rPr>
              <a:t>رویداد</a:t>
            </a:r>
            <a:r>
              <a:rPr lang="fa-IR" sz="1600" dirty="0"/>
              <a:t> محور را امکان‌پذیر می‌کند. در مقابل، </a:t>
            </a:r>
            <a:r>
              <a:rPr lang="en-US" sz="1600" dirty="0"/>
              <a:t>HTTP </a:t>
            </a:r>
            <a:r>
              <a:rPr lang="fa-IR" sz="1600" dirty="0"/>
              <a:t>استاندارد، فقط به کاربران (کلاینت‌ها) اجازه می‌دهد داده جدید درخواست کنند.</a:t>
            </a:r>
          </a:p>
          <a:p>
            <a:endParaRPr lang="en-US" sz="1600" dirty="0">
              <a:solidFill>
                <a:schemeClr val="bg1"/>
              </a:solidFill>
            </a:endParaRPr>
          </a:p>
        </p:txBody>
      </p:sp>
      <p:sp>
        <p:nvSpPr>
          <p:cNvPr id="3" name="Title 1">
            <a:extLst>
              <a:ext uri="{FF2B5EF4-FFF2-40B4-BE49-F238E27FC236}">
                <a16:creationId xmlns:a16="http://schemas.microsoft.com/office/drawing/2014/main" id="{C44B1527-C314-7867-3A89-6FFC79406BF5}"/>
              </a:ext>
            </a:extLst>
          </p:cNvPr>
          <p:cNvSpPr txBox="1">
            <a:spLocks/>
          </p:cNvSpPr>
          <p:nvPr/>
        </p:nvSpPr>
        <p:spPr>
          <a:xfrm>
            <a:off x="0" y="3318235"/>
            <a:ext cx="12192000" cy="1253765"/>
          </a:xfrm>
          <a:prstGeom prst="rect">
            <a:avLst/>
          </a:prstGeom>
        </p:spPr>
        <p:txBody>
          <a:bodyPr anchor="b">
            <a:normAutofit lnSpcReduction="10000"/>
          </a:bodyPr>
          <a:lstStyle>
            <a:lvl1pPr algn="ctr" defTabSz="457200" rtl="1"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pPr algn="r"/>
            <a:r>
              <a:rPr lang="fa-IR" sz="2400" b="1" dirty="0"/>
              <a:t>تاریخچه مختصری از وب سوکت</a:t>
            </a:r>
          </a:p>
          <a:p>
            <a:pPr algn="r"/>
            <a:r>
              <a:rPr lang="fa-IR" sz="1600" dirty="0"/>
              <a:t>وب سوکت برای اولین بار در مشخصه </a:t>
            </a:r>
            <a:r>
              <a:rPr lang="en-US" sz="1600" dirty="0">
                <a:hlinkClick r:id="rId7"/>
              </a:rPr>
              <a:t>HTML5</a:t>
            </a:r>
            <a:r>
              <a:rPr lang="en-US" sz="1600" dirty="0"/>
              <a:t> </a:t>
            </a:r>
            <a:r>
              <a:rPr lang="fa-IR" sz="1600" dirty="0"/>
              <a:t>به عنوان </a:t>
            </a:r>
            <a:r>
              <a:rPr lang="en-US" sz="1600" dirty="0" err="1"/>
              <a:t>TCPConnection</a:t>
            </a:r>
            <a:r>
              <a:rPr lang="en-US" sz="1600" dirty="0"/>
              <a:t> </a:t>
            </a:r>
            <a:r>
              <a:rPr lang="fa-IR" sz="1600" dirty="0"/>
              <a:t>رویت شد. </a:t>
            </a:r>
            <a:r>
              <a:rPr lang="en-US" sz="1600" dirty="0" err="1"/>
              <a:t>TCPConnection</a:t>
            </a:r>
            <a:r>
              <a:rPr lang="en-US" sz="1600" dirty="0"/>
              <a:t> </a:t>
            </a:r>
            <a:r>
              <a:rPr lang="fa-IR" sz="1600" dirty="0"/>
              <a:t>یک جایبان (</a:t>
            </a:r>
            <a:r>
              <a:rPr lang="en-US" sz="1600" dirty="0"/>
              <a:t>Place Holder | </a:t>
            </a:r>
            <a:r>
              <a:rPr lang="fa-IR" sz="1600" dirty="0"/>
              <a:t>دارنده مکان) برای یک </a:t>
            </a:r>
            <a:r>
              <a:rPr lang="en-US" sz="1600" dirty="0">
                <a:hlinkClick r:id="rId8"/>
              </a:rPr>
              <a:t>API</a:t>
            </a:r>
            <a:r>
              <a:rPr lang="en-US" sz="1600" dirty="0"/>
              <a:t> </a:t>
            </a:r>
            <a:r>
              <a:rPr lang="fa-IR" sz="1600" dirty="0"/>
              <a:t>سوکت مبتنی بر </a:t>
            </a:r>
            <a:r>
              <a:rPr lang="en-US" sz="1600" dirty="0"/>
              <a:t>TCP </a:t>
            </a:r>
            <a:r>
              <a:rPr lang="fa-IR" sz="1600" dirty="0"/>
              <a:t>است. پروتکل وب سوکت توسط ایان هیکسون (</a:t>
            </a:r>
            <a:r>
              <a:rPr lang="en-US" sz="1600" dirty="0"/>
              <a:t>Ian Hickson) </a:t>
            </a:r>
            <a:r>
              <a:rPr lang="fa-IR" sz="1600" dirty="0"/>
              <a:t>و مایکل کارتر (</a:t>
            </a:r>
            <a:r>
              <a:rPr lang="en-US" sz="1600" dirty="0"/>
              <a:t>Michael Carter) </a:t>
            </a:r>
            <a:r>
              <a:rPr lang="fa-IR" sz="1600" dirty="0"/>
              <a:t>ساخته شده است و به وسیله کارگروه مهندسی اینترنت (</a:t>
            </a:r>
            <a:r>
              <a:rPr lang="en-US" sz="1600" dirty="0"/>
              <a:t>IETF) </a:t>
            </a:r>
            <a:r>
              <a:rPr lang="fa-IR" sz="1600" dirty="0"/>
              <a:t>در درخواست نظر 6455 و سال ۱۳۹۰ شمسی (۲۰۱۱ میلادی) استانداردسازی شد. وب سوکت تقریباً در همه مرورگرهای وب شاخص از جمله </a:t>
            </a:r>
            <a:r>
              <a:rPr lang="fa-IR" sz="1600" dirty="0">
                <a:hlinkClick r:id="rId9"/>
              </a:rPr>
              <a:t>فایرفاکس</a:t>
            </a:r>
            <a:r>
              <a:rPr lang="fa-IR" sz="1600" dirty="0"/>
              <a:t>، </a:t>
            </a:r>
            <a:r>
              <a:rPr lang="fa-IR" sz="1600" dirty="0">
                <a:hlinkClick r:id="rId10"/>
              </a:rPr>
              <a:t>کروم</a:t>
            </a:r>
            <a:r>
              <a:rPr lang="fa-IR" sz="1600" dirty="0"/>
              <a:t>، اوپرا، </a:t>
            </a:r>
            <a:r>
              <a:rPr lang="en-US" sz="1600" dirty="0"/>
              <a:t>Edge </a:t>
            </a:r>
            <a:r>
              <a:rPr lang="fa-IR" sz="1600" dirty="0"/>
              <a:t>و </a:t>
            </a:r>
            <a:r>
              <a:rPr lang="fa-IR" sz="1600" dirty="0">
                <a:hlinkClick r:id="rId11"/>
              </a:rPr>
              <a:t>اینترنت اکسپلورر</a:t>
            </a:r>
            <a:r>
              <a:rPr lang="fa-IR" sz="1600" dirty="0"/>
              <a:t> پشتیبانی می‌شود. </a:t>
            </a:r>
          </a:p>
        </p:txBody>
      </p:sp>
      <p:sp>
        <p:nvSpPr>
          <p:cNvPr id="4" name="Title 1">
            <a:extLst>
              <a:ext uri="{FF2B5EF4-FFF2-40B4-BE49-F238E27FC236}">
                <a16:creationId xmlns:a16="http://schemas.microsoft.com/office/drawing/2014/main" id="{F01430C1-D57B-C1E2-0D6D-07B092557315}"/>
              </a:ext>
            </a:extLst>
          </p:cNvPr>
          <p:cNvSpPr txBox="1">
            <a:spLocks/>
          </p:cNvSpPr>
          <p:nvPr/>
        </p:nvSpPr>
        <p:spPr>
          <a:xfrm>
            <a:off x="-73844" y="4496583"/>
            <a:ext cx="12265843" cy="886118"/>
          </a:xfrm>
          <a:prstGeom prst="rect">
            <a:avLst/>
          </a:prstGeom>
        </p:spPr>
        <p:txBody>
          <a:bodyPr anchor="b">
            <a:normAutofit/>
          </a:bodyPr>
          <a:lstStyle>
            <a:lvl1pPr algn="ctr" defTabSz="457200" rtl="1"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pPr algn="r"/>
            <a:r>
              <a:rPr lang="fa-IR" sz="2400" b="1" dirty="0"/>
              <a:t>تفاوت وب سوکت با </a:t>
            </a:r>
            <a:r>
              <a:rPr lang="en-US" sz="2400" b="1" dirty="0"/>
              <a:t>HTTP </a:t>
            </a:r>
            <a:r>
              <a:rPr lang="fa-IR" sz="2400" b="1" dirty="0"/>
              <a:t>چیست ؟</a:t>
            </a:r>
          </a:p>
          <a:p>
            <a:pPr algn="r"/>
            <a:r>
              <a:rPr lang="fa-IR" sz="1600" dirty="0"/>
              <a:t>از جمله تفاوت‌های وب سوکت با </a:t>
            </a:r>
            <a:r>
              <a:rPr lang="en-US" sz="1600" dirty="0"/>
              <a:t>HTTP </a:t>
            </a:r>
            <a:r>
              <a:rPr lang="fa-IR" sz="1600" dirty="0"/>
              <a:t>می‌توان به نحوه ارتباط (دوطرفه و نیمه دوطرفه بودن) نوع تبادل اطلاعات (تبادل دوطرفه و تبادل درخواست-پاسخ)، نحوه مدیریت جریان و سایر موارد اشاره کرد. البته تا اینجا در خلال تعریف هر یک از پروتکل‌های </a:t>
            </a:r>
            <a:r>
              <a:rPr lang="en-US" sz="1600" dirty="0"/>
              <a:t>HTTP </a:t>
            </a:r>
            <a:r>
              <a:rPr lang="fa-IR" sz="1600" dirty="0"/>
              <a:t>و وب سوکت، تا حد زیادی تفاوت این دو پروتکل نیز مشخص شده است. </a:t>
            </a:r>
          </a:p>
        </p:txBody>
      </p:sp>
      <p:sp>
        <p:nvSpPr>
          <p:cNvPr id="8" name="Title 1">
            <a:extLst>
              <a:ext uri="{FF2B5EF4-FFF2-40B4-BE49-F238E27FC236}">
                <a16:creationId xmlns:a16="http://schemas.microsoft.com/office/drawing/2014/main" id="{10B1E463-C6D6-3AB6-9AEC-DFD0D963E71B}"/>
              </a:ext>
            </a:extLst>
          </p:cNvPr>
          <p:cNvSpPr txBox="1">
            <a:spLocks/>
          </p:cNvSpPr>
          <p:nvPr/>
        </p:nvSpPr>
        <p:spPr>
          <a:xfrm>
            <a:off x="-73845" y="5771560"/>
            <a:ext cx="12265843" cy="886118"/>
          </a:xfrm>
          <a:prstGeom prst="rect">
            <a:avLst/>
          </a:prstGeom>
        </p:spPr>
        <p:txBody>
          <a:bodyPr anchor="b">
            <a:noAutofit/>
          </a:bodyPr>
          <a:lstStyle>
            <a:lvl1pPr algn="ctr" defTabSz="457200" rtl="1"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a:lstStyle>
          <a:p>
            <a:pPr algn="r"/>
            <a:r>
              <a:rPr lang="fa-IR" sz="2400" b="1" dirty="0"/>
              <a:t>سوکت چیست ؟</a:t>
            </a:r>
          </a:p>
          <a:p>
            <a:pPr algn="r"/>
            <a:r>
              <a:rPr lang="fa-IR" sz="1600" dirty="0"/>
              <a:t>به بیان ساده و مختصر، سوکت به ترکیب آدرس </a:t>
            </a:r>
            <a:r>
              <a:rPr lang="en-US" sz="1600" dirty="0"/>
              <a:t>IP </a:t>
            </a:r>
            <a:r>
              <a:rPr lang="fa-IR" sz="1600" dirty="0"/>
              <a:t>و شماره پورت گفته می شود. سوکت (</a:t>
            </a:r>
            <a:r>
              <a:rPr lang="en-US" sz="1600" dirty="0"/>
              <a:t>Socket) </a:t>
            </a:r>
            <a:r>
              <a:rPr lang="fa-IR" sz="1600" dirty="0"/>
              <a:t>یک نقطه انتهایی در ارتباط دوطرفه بین دو برنامه اجرا شده در شبکه گفته محسوب می‌شود.</a:t>
            </a:r>
          </a:p>
          <a:p>
            <a:pPr algn="r"/>
            <a:r>
              <a:rPr lang="fa-IR" sz="1600" dirty="0"/>
              <a:t>سازکار سوکت امکانی برای ارتباط میان پردازشی (</a:t>
            </a:r>
            <a:r>
              <a:rPr lang="en-US" sz="1600" dirty="0"/>
              <a:t>Inter-Process Communication | IPC) </a:t>
            </a:r>
            <a:r>
              <a:rPr lang="fa-IR" sz="1600" dirty="0"/>
              <a:t>به وسیله ایجاد نقاط ارتباطی نام‌گذاری شده‌ای است که مکاتبه بین آن‌ها رخ می‌دهد. یک سوکت به یک شماره پورت متصل است تا لایه </a:t>
            </a:r>
            <a:r>
              <a:rPr lang="en-US" sz="1600" dirty="0"/>
              <a:t>TCP‌ </a:t>
            </a:r>
            <a:r>
              <a:rPr lang="fa-IR" sz="1600" dirty="0"/>
              <a:t>بتواند اپلیکیشنی را شناسایی کند که داده‌ها باید به آن فرستاده شوند. </a:t>
            </a:r>
          </a:p>
        </p:txBody>
      </p:sp>
    </p:spTree>
    <p:extLst>
      <p:ext uri="{BB962C8B-B14F-4D97-AF65-F5344CB8AC3E}">
        <p14:creationId xmlns:p14="http://schemas.microsoft.com/office/powerpoint/2010/main" val="1851019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3B14C20-F3A1-ED0A-D4C6-1D2948E89ECB}"/>
              </a:ext>
            </a:extLst>
          </p:cNvPr>
          <p:cNvPicPr>
            <a:picLocks noChangeAspect="1"/>
          </p:cNvPicPr>
          <p:nvPr/>
        </p:nvPicPr>
        <p:blipFill rotWithShape="1">
          <a:blip r:embed="rId2"/>
          <a:srcRect l="9510" t="23093" r="38918" b="35532"/>
          <a:stretch/>
        </p:blipFill>
        <p:spPr>
          <a:xfrm>
            <a:off x="0" y="1659417"/>
            <a:ext cx="5580667" cy="2518413"/>
          </a:xfrm>
          <a:prstGeom prst="rect">
            <a:avLst/>
          </a:prstGeom>
        </p:spPr>
      </p:pic>
      <p:pic>
        <p:nvPicPr>
          <p:cNvPr id="5" name="Picture 4">
            <a:extLst>
              <a:ext uri="{FF2B5EF4-FFF2-40B4-BE49-F238E27FC236}">
                <a16:creationId xmlns:a16="http://schemas.microsoft.com/office/drawing/2014/main" id="{F6ADB00F-0A8B-FB83-C9A8-E61D6AFC949C}"/>
              </a:ext>
            </a:extLst>
          </p:cNvPr>
          <p:cNvPicPr>
            <a:picLocks noChangeAspect="1"/>
          </p:cNvPicPr>
          <p:nvPr/>
        </p:nvPicPr>
        <p:blipFill rotWithShape="1">
          <a:blip r:embed="rId3"/>
          <a:srcRect l="7655" t="13746" r="40773" b="61649"/>
          <a:stretch/>
        </p:blipFill>
        <p:spPr>
          <a:xfrm>
            <a:off x="0" y="0"/>
            <a:ext cx="5580667" cy="1497660"/>
          </a:xfrm>
          <a:prstGeom prst="rect">
            <a:avLst/>
          </a:prstGeom>
        </p:spPr>
      </p:pic>
      <p:pic>
        <p:nvPicPr>
          <p:cNvPr id="7" name="Picture 6">
            <a:extLst>
              <a:ext uri="{FF2B5EF4-FFF2-40B4-BE49-F238E27FC236}">
                <a16:creationId xmlns:a16="http://schemas.microsoft.com/office/drawing/2014/main" id="{F52F20DA-5942-253F-CA91-F0F749310033}"/>
              </a:ext>
            </a:extLst>
          </p:cNvPr>
          <p:cNvPicPr>
            <a:picLocks noChangeAspect="1"/>
          </p:cNvPicPr>
          <p:nvPr/>
        </p:nvPicPr>
        <p:blipFill rotWithShape="1">
          <a:blip r:embed="rId4"/>
          <a:srcRect l="9433" t="16632" r="38994" b="41993"/>
          <a:stretch/>
        </p:blipFill>
        <p:spPr>
          <a:xfrm>
            <a:off x="0" y="4339587"/>
            <a:ext cx="5580667" cy="2518413"/>
          </a:xfrm>
          <a:prstGeom prst="rect">
            <a:avLst/>
          </a:prstGeom>
        </p:spPr>
      </p:pic>
      <p:sp>
        <p:nvSpPr>
          <p:cNvPr id="8" name="Rectangle 7">
            <a:extLst>
              <a:ext uri="{FF2B5EF4-FFF2-40B4-BE49-F238E27FC236}">
                <a16:creationId xmlns:a16="http://schemas.microsoft.com/office/drawing/2014/main" id="{9011C737-395C-D2EE-1408-78F3898A04CD}"/>
              </a:ext>
            </a:extLst>
          </p:cNvPr>
          <p:cNvSpPr/>
          <p:nvPr/>
        </p:nvSpPr>
        <p:spPr>
          <a:xfrm>
            <a:off x="8147901" y="872278"/>
            <a:ext cx="4044099" cy="1574277"/>
          </a:xfrm>
          <a:prstGeom prst="rect">
            <a:avLst/>
          </a:prstGeom>
          <a:noFill/>
          <a:ln>
            <a:noFill/>
          </a:ln>
        </p:spPr>
        <p:style>
          <a:lnRef idx="0">
            <a:scrgbClr r="0" g="0" b="0"/>
          </a:lnRef>
          <a:fillRef idx="0">
            <a:scrgbClr r="0" g="0" b="0"/>
          </a:fillRef>
          <a:effectRef idx="0">
            <a:scrgbClr r="0" g="0" b="0"/>
          </a:effectRef>
          <a:fontRef idx="minor">
            <a:schemeClr val="dk1"/>
          </a:fontRef>
        </p:style>
        <p:txBody>
          <a:bodyPr rtlCol="1" anchor="ctr"/>
          <a:lstStyle/>
          <a:p>
            <a:pPr algn="ctr"/>
            <a:r>
              <a:rPr lang="en-US" sz="4400" dirty="0" err="1">
                <a:solidFill>
                  <a:schemeClr val="tx1"/>
                </a:solidFill>
              </a:rPr>
              <a:t>Websocket</a:t>
            </a:r>
            <a:r>
              <a:rPr lang="en-US" sz="4400" dirty="0">
                <a:solidFill>
                  <a:schemeClr val="tx1"/>
                </a:solidFill>
              </a:rPr>
              <a:t> server</a:t>
            </a:r>
            <a:endParaRPr lang="fa-IR" sz="4400" dirty="0">
              <a:solidFill>
                <a:schemeClr val="tx1"/>
              </a:solidFill>
            </a:endParaRPr>
          </a:p>
        </p:txBody>
      </p:sp>
    </p:spTree>
    <p:extLst>
      <p:ext uri="{BB962C8B-B14F-4D97-AF65-F5344CB8AC3E}">
        <p14:creationId xmlns:p14="http://schemas.microsoft.com/office/powerpoint/2010/main" val="116481687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2.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{2D44BCBE-D38F-4E77-A310-88D032F45249}tf55705232_win32</Template>
  <TotalTime>733</TotalTime>
  <Words>1468</Words>
  <Application>Microsoft Office PowerPoint</Application>
  <PresentationFormat>Widescreen</PresentationFormat>
  <Paragraphs>49</Paragraphs>
  <Slides>11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vt:lpstr>
      <vt:lpstr>Goudy Old Style</vt:lpstr>
      <vt:lpstr>Wingdings 2</vt:lpstr>
      <vt:lpstr>SlateVTI</vt:lpstr>
      <vt:lpstr>WEBSOCKET</vt:lpstr>
      <vt:lpstr>Websocket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WEBSOCKET</dc:title>
  <dc:creator>mohammadhosein jafary</dc:creator>
  <cp:lastModifiedBy>mohammadhosein jafary</cp:lastModifiedBy>
  <cp:revision>3</cp:revision>
  <dcterms:created xsi:type="dcterms:W3CDTF">2023-09-12T07:01:22Z</dcterms:created>
  <dcterms:modified xsi:type="dcterms:W3CDTF">2023-09-17T09:24:19Z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